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2D167-9AF0-004D-89AA-F57D578955AD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757E4-DE32-2B42-A9AE-6894BB813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170" b="4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543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Question: </a:t>
            </a:r>
            <a:r>
              <a:rPr lang="en-US" dirty="0" err="1" smtClean="0"/>
              <a:t>Excercise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Watch the music video for </a:t>
            </a:r>
            <a:r>
              <a:rPr lang="en-US" dirty="0" err="1" smtClean="0">
                <a:solidFill>
                  <a:schemeClr val="accent6"/>
                </a:solidFill>
              </a:rPr>
              <a:t>Kanye</a:t>
            </a:r>
            <a:r>
              <a:rPr lang="en-US" dirty="0" smtClean="0">
                <a:solidFill>
                  <a:schemeClr val="accent6"/>
                </a:solidFill>
              </a:rPr>
              <a:t> West’s “Monster.” 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W</a:t>
            </a:r>
            <a:r>
              <a:rPr lang="en-US" dirty="0" smtClean="0">
                <a:solidFill>
                  <a:schemeClr val="accent6"/>
                </a:solidFill>
              </a:rPr>
              <a:t>hich definitions or traits of ‘monstrosity’ can you identify? Cite as many as you see. </a:t>
            </a: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Now think about </a:t>
            </a:r>
            <a:r>
              <a:rPr lang="en-US" i="1" dirty="0" smtClean="0">
                <a:solidFill>
                  <a:schemeClr val="accent6"/>
                </a:solidFill>
              </a:rPr>
              <a:t>how</a:t>
            </a:r>
            <a:r>
              <a:rPr lang="en-US" dirty="0" smtClean="0">
                <a:solidFill>
                  <a:schemeClr val="accent6"/>
                </a:solidFill>
              </a:rPr>
              <a:t> they are used. What is the implication for race? For gender? 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Write for about 5 minutes, then confer with a classmate. Pay attention both to lyrics and imagery.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Perspective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Mikhail </a:t>
            </a:r>
            <a:r>
              <a:rPr lang="en-US" dirty="0" err="1" smtClean="0"/>
              <a:t>Lyubansky</a:t>
            </a:r>
            <a:r>
              <a:rPr lang="en-US" dirty="0"/>
              <a:t>: “The implication is unmistakable: Monstrous men -- the ones who treat women as inanimate objects -- are sexually attractive, which means that, by extension, monstrous behavior on the part of men is sexually attractive, while, for women, what's sexually desirable is passivity, lifelessness, and death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0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Perspective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Ann J. </a:t>
            </a:r>
            <a:r>
              <a:rPr lang="en-US" dirty="0"/>
              <a:t>Simonton: “When West's lyrics repeat, "Everybody knows I'm a </a:t>
            </a:r>
            <a:r>
              <a:rPr lang="en-US" dirty="0" err="1"/>
              <a:t>mutha</a:t>
            </a:r>
            <a:r>
              <a:rPr lang="en-US" dirty="0"/>
              <a:t>-f---</a:t>
            </a:r>
            <a:r>
              <a:rPr lang="en-US" dirty="0" err="1"/>
              <a:t>ing</a:t>
            </a:r>
            <a:r>
              <a:rPr lang="en-US" dirty="0"/>
              <a:t> monster," is it because he is surrounded by death and flesh-eating zombie types, or is he correctly acknowledging how black males are unfairly demonized in the media and in reality</a:t>
            </a:r>
            <a:r>
              <a:rPr lang="en-US" dirty="0" smtClean="0"/>
              <a:t>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3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Perspective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Latoya Peterson: “</a:t>
            </a:r>
            <a:r>
              <a:rPr lang="en-US" dirty="0" err="1" smtClean="0"/>
              <a:t>Kanye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. . . upholding </a:t>
            </a:r>
            <a:r>
              <a:rPr lang="en-US" dirty="0"/>
              <a:t>the ideals of white supremacy. Even in death, white women are worthy of love, tenderness, and a starring role in male fantasies. Brown women are relegated to the background, left to their own monstrous devices, shadow creatures performing their roles. Neither depiction is great for women – it’s essentially a loss all the way around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3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38719" cy="45259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Oxford English Dictionary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Originally</a:t>
            </a:r>
            <a:r>
              <a:rPr lang="en-US" b="1" dirty="0"/>
              <a:t>: </a:t>
            </a:r>
            <a:r>
              <a:rPr lang="en-US" b="1" dirty="0">
                <a:solidFill>
                  <a:srgbClr val="F79646"/>
                </a:solidFill>
              </a:rPr>
              <a:t>a mythical creature which is part animal and part human, or combines elements of two or more animal forms, and is frequently of great size and ferocious appearance. </a:t>
            </a:r>
            <a:r>
              <a:rPr lang="en-US" dirty="0">
                <a:solidFill>
                  <a:srgbClr val="FFFFFF"/>
                </a:solidFill>
              </a:rPr>
              <a:t>Later, more generally: any imaginary creature that is large, ugly, and frightening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507" y="1465058"/>
            <a:ext cx="4050493" cy="53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7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8166" y="1634067"/>
            <a:ext cx="391583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Something extraordinary or unnatural; an amazing event or occurrence; a prodigy, a marvel.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(e.g.</a:t>
            </a:r>
            <a:r>
              <a:rPr lang="en-US" dirty="0"/>
              <a:t>,</a:t>
            </a:r>
            <a:r>
              <a:rPr lang="en-US" dirty="0" smtClean="0"/>
              <a:t> parricide, infanticide)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7163"/>
            <a:ext cx="5002099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823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A malformed animal or plant; (</a:t>
            </a:r>
            <a:r>
              <a:rPr lang="en-US" i="1" dirty="0"/>
              <a:t>Med.</a:t>
            </a:r>
            <a:r>
              <a:rPr lang="en-US" dirty="0"/>
              <a:t>) a fetus, neonate, or individual with a gross congenital malformation, usually of a degree incompatible with life.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77" y="1600200"/>
            <a:ext cx="3413123" cy="2702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77" y="4187327"/>
            <a:ext cx="3413123" cy="25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605" y="5318578"/>
            <a:ext cx="8433195" cy="15394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4. A creature of huge size; Anything </a:t>
            </a:r>
            <a:r>
              <a:rPr lang="en-US" dirty="0"/>
              <a:t>of vast or unwieldy proportions; an extraordinarily large example </a:t>
            </a:r>
            <a:r>
              <a:rPr lang="en-US" i="1" dirty="0"/>
              <a:t>of</a:t>
            </a:r>
            <a:r>
              <a:rPr lang="en-US" dirty="0"/>
              <a:t> something.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62" y="1224179"/>
            <a:ext cx="5541022" cy="383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8487" y="2089667"/>
            <a:ext cx="139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King Kong</a:t>
            </a:r>
            <a:r>
              <a:rPr lang="en-US" dirty="0" smtClean="0"/>
              <a:t> (dir. Cooper, 1933)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6561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2071" y="2332037"/>
            <a:ext cx="415192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5</a:t>
            </a:r>
            <a:r>
              <a:rPr lang="en-US" dirty="0"/>
              <a:t>. A person of repulsively unnatural character, or exhibiting such extreme cruelty or wickedness as to appear inhuman; a monstrous example </a:t>
            </a:r>
            <a:r>
              <a:rPr lang="en-US" i="1" dirty="0"/>
              <a:t>of</a:t>
            </a:r>
            <a:r>
              <a:rPr lang="en-US" dirty="0"/>
              <a:t> evil, a vice,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7" y="1417638"/>
            <a:ext cx="4185217" cy="4728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789" y="6211669"/>
            <a:ext cx="356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Hannibal </a:t>
            </a:r>
            <a:r>
              <a:rPr lang="en-US" dirty="0" err="1" smtClean="0"/>
              <a:t>Lecter</a:t>
            </a:r>
            <a:r>
              <a:rPr lang="en-US" dirty="0"/>
              <a:t> </a:t>
            </a:r>
            <a:r>
              <a:rPr lang="en-US" dirty="0" smtClean="0"/>
              <a:t>(Anthony Hopkins), </a:t>
            </a:r>
            <a:r>
              <a:rPr lang="en-US" i="1" dirty="0" smtClean="0"/>
              <a:t>The Silence of the Lambs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0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005" cy="523106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6</a:t>
            </a:r>
            <a:r>
              <a:rPr lang="en-US" dirty="0"/>
              <a:t>. An ugly or deformed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person</a:t>
            </a:r>
            <a:r>
              <a:rPr lang="en-US" dirty="0"/>
              <a:t>, animal, or thing.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		           Photo: Joseph Merrick,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	           so-called “Elephant Man”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					Photo: Chang &amp; </a:t>
            </a:r>
            <a:r>
              <a:rPr lang="en-US" sz="1800" dirty="0" err="1" smtClean="0"/>
              <a:t>Eng</a:t>
            </a:r>
            <a:r>
              <a:rPr lang="en-US" sz="1800" dirty="0" smtClean="0"/>
              <a:t> Bunker, 						so-called “Siamese Twins”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698" y="1417639"/>
            <a:ext cx="3097417" cy="4547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39464"/>
            <a:ext cx="2377569" cy="38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9989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7. </a:t>
            </a:r>
            <a:r>
              <a:rPr lang="en-US" dirty="0"/>
              <a:t>orig. </a:t>
            </a:r>
            <a:r>
              <a:rPr lang="en-US" i="1" dirty="0"/>
              <a:t>U.S.</a:t>
            </a:r>
            <a:r>
              <a:rPr lang="en-US" dirty="0"/>
              <a:t> An extraordinarily good or remarkably successful person or thing.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Adj., </a:t>
            </a:r>
            <a:r>
              <a:rPr lang="en-US" i="1" dirty="0"/>
              <a:t>monstrous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a) Of </a:t>
            </a:r>
            <a:r>
              <a:rPr lang="en-US" dirty="0"/>
              <a:t>extraordinary size or extent; huge; gigantic;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</a:t>
            </a:r>
            <a:r>
              <a:rPr lang="en-US" dirty="0"/>
              <a:t>) Outstanding, extraordinarily good; remarkably successful.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32" y="2458432"/>
            <a:ext cx="4399568" cy="43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“Monster”?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Seven Traits: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Hybridity and/or Inhumanity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Great size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Abnormality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Deformity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Cruelty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Ugliness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6"/>
                </a:solidFill>
              </a:rPr>
              <a:t>Fame/Success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916404" y="2261645"/>
            <a:ext cx="995332" cy="38645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71246" y="3257138"/>
            <a:ext cx="3072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accent2"/>
                </a:solidFill>
              </a:rPr>
              <a:t>“Unnatural” </a:t>
            </a:r>
          </a:p>
          <a:p>
            <a:r>
              <a:rPr lang="en-US" sz="3000" dirty="0" smtClean="0"/>
              <a:t>(opposed to or a deviation from ‘nature’)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1857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0</TotalTime>
  <Words>602</Words>
  <Application>Microsoft Macintosh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Black</vt:lpstr>
      <vt:lpstr>What is a “Monster”? </vt:lpstr>
      <vt:lpstr>What is a “Monster”? </vt:lpstr>
      <vt:lpstr>What is a “Monster”? </vt:lpstr>
      <vt:lpstr>What is a “Monster”? </vt:lpstr>
      <vt:lpstr>What is a “Monster”? </vt:lpstr>
      <vt:lpstr>What is a “Monster”? </vt:lpstr>
      <vt:lpstr>What is a “Monster”? </vt:lpstr>
      <vt:lpstr>What is a “Monster”? </vt:lpstr>
      <vt:lpstr>What is a “Monster”? </vt:lpstr>
      <vt:lpstr>Signal Question: Excercise</vt:lpstr>
      <vt:lpstr>Critical Perspective 1</vt:lpstr>
      <vt:lpstr>Critical Perspective 2</vt:lpstr>
      <vt:lpstr>Critical Perspective 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“Monster”? </dc:title>
  <dc:creator>Joshua Lam</dc:creator>
  <cp:lastModifiedBy>Joshua Lam</cp:lastModifiedBy>
  <cp:revision>1</cp:revision>
  <dcterms:created xsi:type="dcterms:W3CDTF">2016-02-03T03:07:18Z</dcterms:created>
  <dcterms:modified xsi:type="dcterms:W3CDTF">2016-02-03T03:07:55Z</dcterms:modified>
</cp:coreProperties>
</file>